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1" r:id="rId2"/>
    <p:sldId id="315" r:id="rId3"/>
    <p:sldId id="316" r:id="rId4"/>
    <p:sldId id="262" r:id="rId5"/>
    <p:sldId id="269" r:id="rId6"/>
    <p:sldId id="266" r:id="rId7"/>
    <p:sldId id="280" r:id="rId8"/>
    <p:sldId id="311" r:id="rId9"/>
    <p:sldId id="278" r:id="rId10"/>
    <p:sldId id="318" r:id="rId11"/>
    <p:sldId id="279" r:id="rId12"/>
    <p:sldId id="312" r:id="rId13"/>
    <p:sldId id="274" r:id="rId14"/>
    <p:sldId id="265" r:id="rId15"/>
    <p:sldId id="313" r:id="rId16"/>
    <p:sldId id="299" r:id="rId17"/>
    <p:sldId id="260" r:id="rId18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1"/>
          </p14:sldIdLst>
        </p14:section>
        <p14:section name="目录与章节过渡" id="{847108E3-22F3-4CD9-A82A-834291DC17F4}">
          <p14:sldIdLst>
            <p14:sldId id="315"/>
            <p14:sldId id="316"/>
            <p14:sldId id="262"/>
            <p14:sldId id="269"/>
          </p14:sldIdLst>
        </p14:section>
        <p14:section name="内容页" id="{EB11151C-0E14-47B0-8218-1431BF894351}">
          <p14:sldIdLst>
            <p14:sldId id="266"/>
            <p14:sldId id="280"/>
            <p14:sldId id="311"/>
            <p14:sldId id="278"/>
            <p14:sldId id="318"/>
            <p14:sldId id="279"/>
            <p14:sldId id="312"/>
            <p14:sldId id="274"/>
            <p14:sldId id="265"/>
            <p14:sldId id="313"/>
            <p14:sldId id="299"/>
          </p14:sldIdLst>
        </p14:section>
        <p14:section name="封底" id="{843E591D-6EE2-4691-951C-C0C689F22170}">
          <p14:sldIdLst>
            <p14:sldId id="260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45" autoAdjust="0"/>
    <p:restoredTop sz="94289" autoAdjust="0"/>
  </p:normalViewPr>
  <p:slideViewPr>
    <p:cSldViewPr snapToGrid="0" showGuides="1">
      <p:cViewPr varScale="1">
        <p:scale>
          <a:sx n="81" d="100"/>
          <a:sy n="81" d="100"/>
        </p:scale>
        <p:origin x="110" y="67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594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76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7ABA8D-3632-4FB6-8561-0367E4880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F70B8EC-E67C-4355-9367-9F32C48344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57ABA8D-3632-4FB6-8561-0367E4880E76}"/>
              </a:ext>
            </a:extLst>
          </p:cNvPr>
          <p:cNvCxnSpPr>
            <a:cxnSpLocks/>
          </p:cNvCxnSpPr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70B8EC-E67C-4355-9367-9F32C483445D}"/>
              </a:ext>
            </a:extLst>
          </p:cNvPr>
          <p:cNvCxnSpPr>
            <a:cxnSpLocks/>
          </p:cNvCxnSpPr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.vsd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 descr="图片包含 户外, 树, 建筑物, 天空&#10;&#10;自动生成的说明">
            <a:extLst>
              <a:ext uri="{FF2B5EF4-FFF2-40B4-BE49-F238E27FC236}">
                <a16:creationId xmlns:a16="http://schemas.microsoft.com/office/drawing/2014/main" id="{BECBC4CC-7E3C-4AC8-BBB1-182A5774E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9" b="29999"/>
          <a:stretch>
            <a:fillRect/>
          </a:stretch>
        </p:blipFill>
        <p:spPr/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36345926-2D8F-4DF5-B0AD-1BA21918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163" y="3383857"/>
            <a:ext cx="9871675" cy="1060855"/>
          </a:xfrm>
        </p:spPr>
        <p:txBody>
          <a:bodyPr/>
          <a:lstStyle/>
          <a:p>
            <a:r>
              <a:rPr lang="zh-CN" altLang="en-US" dirty="0"/>
              <a:t>麻将</a:t>
            </a:r>
            <a:r>
              <a:rPr lang="en-US" altLang="zh-CN" dirty="0"/>
              <a:t>AI &amp;&amp; </a:t>
            </a:r>
            <a:r>
              <a:rPr lang="zh-CN" altLang="en-US" dirty="0"/>
              <a:t>麻将助手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E9F4DED-9097-480E-890E-55C6F37E8A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831C20E-D005-4D4F-B7F5-359EE60B50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4416" y="5052868"/>
            <a:ext cx="4430598" cy="598488"/>
          </a:xfrm>
        </p:spPr>
        <p:txBody>
          <a:bodyPr/>
          <a:lstStyle/>
          <a:p>
            <a:r>
              <a:rPr lang="zh-CN" altLang="en-US" dirty="0"/>
              <a:t>汇报人姓名：麻将小组</a:t>
            </a:r>
          </a:p>
        </p:txBody>
      </p:sp>
    </p:spTree>
    <p:extLst>
      <p:ext uri="{BB962C8B-B14F-4D97-AF65-F5344CB8AC3E}">
        <p14:creationId xmlns:p14="http://schemas.microsoft.com/office/powerpoint/2010/main" val="3243049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界面的实时显示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00BA6BA-33E4-4B89-9974-8AC2031EEF52}"/>
              </a:ext>
            </a:extLst>
          </p:cNvPr>
          <p:cNvSpPr/>
          <p:nvPr/>
        </p:nvSpPr>
        <p:spPr>
          <a:xfrm>
            <a:off x="1458640" y="1617103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6B0785F9-B2CB-4BE3-8002-334F3B573CA9}"/>
              </a:ext>
            </a:extLst>
          </p:cNvPr>
          <p:cNvSpPr/>
          <p:nvPr/>
        </p:nvSpPr>
        <p:spPr>
          <a:xfrm>
            <a:off x="1637655" y="1722038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A8EBAE2-9583-4857-9A4B-91E0E4CBCD1D}"/>
              </a:ext>
            </a:extLst>
          </p:cNvPr>
          <p:cNvSpPr/>
          <p:nvPr/>
        </p:nvSpPr>
        <p:spPr>
          <a:xfrm>
            <a:off x="7058422" y="1617103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1694BED6-84B2-424C-A5BB-192C25A22A1B}"/>
              </a:ext>
            </a:extLst>
          </p:cNvPr>
          <p:cNvSpPr/>
          <p:nvPr/>
        </p:nvSpPr>
        <p:spPr>
          <a:xfrm>
            <a:off x="7237437" y="1722038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18C375-85C7-4EDC-A9EC-4D6BDA947A6C}"/>
              </a:ext>
            </a:extLst>
          </p:cNvPr>
          <p:cNvSpPr txBox="1"/>
          <p:nvPr/>
        </p:nvSpPr>
        <p:spPr>
          <a:xfrm>
            <a:off x="1637655" y="2765419"/>
            <a:ext cx="3495925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需要做出打牌的效果和众多细节，需要调用很多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，比较复杂；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13055D-32CB-42E4-9CE0-4A29D0AAC0F1}"/>
              </a:ext>
            </a:extLst>
          </p:cNvPr>
          <p:cNvSpPr txBox="1"/>
          <p:nvPr/>
        </p:nvSpPr>
        <p:spPr>
          <a:xfrm>
            <a:off x="7237161" y="2926425"/>
            <a:ext cx="3495925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要实时更新场况，实时更新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给出的预测结果</a:t>
            </a:r>
          </a:p>
        </p:txBody>
      </p:sp>
      <p:sp>
        <p:nvSpPr>
          <p:cNvPr id="30" name="right-quote-sign_36811">
            <a:extLst>
              <a:ext uri="{FF2B5EF4-FFF2-40B4-BE49-F238E27FC236}">
                <a16:creationId xmlns:a16="http://schemas.microsoft.com/office/drawing/2014/main" id="{C304BC78-635D-4B9D-B698-2A60E9873480}"/>
              </a:ext>
            </a:extLst>
          </p:cNvPr>
          <p:cNvSpPr>
            <a:spLocks noChangeAspect="1"/>
          </p:cNvSpPr>
          <p:nvPr/>
        </p:nvSpPr>
        <p:spPr bwMode="auto">
          <a:xfrm>
            <a:off x="10324458" y="5353751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>
            <a:extLst>
              <a:ext uri="{FF2B5EF4-FFF2-40B4-BE49-F238E27FC236}">
                <a16:creationId xmlns:a16="http://schemas.microsoft.com/office/drawing/2014/main" id="{2DB4D820-43FD-4B27-BAF2-D7967A8DBCEE}"/>
              </a:ext>
            </a:extLst>
          </p:cNvPr>
          <p:cNvSpPr>
            <a:spLocks noChangeAspect="1"/>
          </p:cNvSpPr>
          <p:nvPr/>
        </p:nvSpPr>
        <p:spPr bwMode="auto">
          <a:xfrm>
            <a:off x="4721795" y="5353751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2755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1075352" y="1592263"/>
            <a:ext cx="10621348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1239662" y="17210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1239663" y="2093322"/>
            <a:ext cx="10257080" cy="292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相较于扑克，麻将牌的数量多和组合方式更加复杂，还需要考虑到役种；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多人游戏，属于不完全信息博弈游戏的一种，与象棋，围棋这类以计算为主的竞技游戏有很大的区别；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有一定的运气成分，需要大量比赛数据得出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效果；</a:t>
            </a: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2355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主要框架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>
            <a:extLst>
              <a:ext uri="{FF2B5EF4-FFF2-40B4-BE49-F238E27FC236}">
                <a16:creationId xmlns:a16="http://schemas.microsoft.com/office/drawing/2014/main" id="{A4A7B038-606C-444C-A9A9-CEDB73FD15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9118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D470B-2550-4D20-B881-2B9DF00B23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全局框架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470C261-C77C-4BC4-A206-0EACF5F65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279257"/>
              </p:ext>
            </p:extLst>
          </p:nvPr>
        </p:nvGraphicFramePr>
        <p:xfrm>
          <a:off x="0" y="1078857"/>
          <a:ext cx="11517430" cy="4700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Visio" r:id="rId4" imgW="6347637" imgH="2590627" progId="Visio.Drawing.15">
                  <p:embed/>
                </p:oleObj>
              </mc:Choice>
              <mc:Fallback>
                <p:oleObj name="Visio" r:id="rId4" imgW="6347637" imgH="25906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078857"/>
                        <a:ext cx="11517430" cy="4700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611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主要逻辑框架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AEDFD34-6CDB-4A41-BFE3-50CA762447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288301"/>
              </p:ext>
            </p:extLst>
          </p:nvPr>
        </p:nvGraphicFramePr>
        <p:xfrm>
          <a:off x="1075351" y="950872"/>
          <a:ext cx="10603505" cy="4956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3" imgW="4091834" imgH="1912746" progId="Visio.Drawing.15">
                  <p:embed/>
                </p:oleObj>
              </mc:Choice>
              <mc:Fallback>
                <p:oleObj name="Visio" r:id="rId3" imgW="4091834" imgH="191274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351" y="950872"/>
                        <a:ext cx="10603505" cy="4956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3156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</p:spPr>
        <p:txBody>
          <a:bodyPr/>
          <a:lstStyle/>
          <a:p>
            <a:r>
              <a:rPr lang="en-US" altLang="zh-CN" dirty="0"/>
              <a:t>Demo 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>
            <a:extLst>
              <a:ext uri="{FF2B5EF4-FFF2-40B4-BE49-F238E27FC236}">
                <a16:creationId xmlns:a16="http://schemas.microsoft.com/office/drawing/2014/main" id="{A4A7B038-606C-444C-A9A9-CEDB73FD15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6284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33EA4054-69DA-42E2-B0C8-D2965A5AE4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07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</p:spPr>
        <p:txBody>
          <a:bodyPr/>
          <a:lstStyle/>
          <a:p>
            <a:r>
              <a:rPr lang="zh-CN" altLang="en-US" dirty="0"/>
              <a:t>小组成员 </a:t>
            </a:r>
            <a:r>
              <a:rPr lang="en-US" altLang="zh-CN" dirty="0"/>
              <a:t>&amp;&amp; </a:t>
            </a:r>
            <a:r>
              <a:rPr lang="zh-CN" altLang="en-US" dirty="0"/>
              <a:t>小组分工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00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>
            <a:extLst>
              <a:ext uri="{FF2B5EF4-FFF2-40B4-BE49-F238E27FC236}">
                <a16:creationId xmlns:a16="http://schemas.microsoft.com/office/drawing/2014/main" id="{A4A7B038-606C-444C-A9A9-CEDB73FD15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4096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AD470B-2550-4D20-B881-2B9DF00B23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小组成员 </a:t>
            </a:r>
            <a:r>
              <a:rPr lang="en-US" altLang="zh-CN" dirty="0"/>
              <a:t>&amp;&amp; </a:t>
            </a:r>
            <a:r>
              <a:rPr lang="zh-CN" altLang="en-US" dirty="0"/>
              <a:t>小组分工</a:t>
            </a:r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0244042E-A93D-4170-971F-C6CB1C160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594216"/>
              </p:ext>
            </p:extLst>
          </p:nvPr>
        </p:nvGraphicFramePr>
        <p:xfrm>
          <a:off x="856527" y="1111169"/>
          <a:ext cx="10776025" cy="4815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205">
                  <a:extLst>
                    <a:ext uri="{9D8B030D-6E8A-4147-A177-3AD203B41FA5}">
                      <a16:colId xmlns:a16="http://schemas.microsoft.com/office/drawing/2014/main" val="3564739627"/>
                    </a:ext>
                  </a:extLst>
                </a:gridCol>
                <a:gridCol w="2155205">
                  <a:extLst>
                    <a:ext uri="{9D8B030D-6E8A-4147-A177-3AD203B41FA5}">
                      <a16:colId xmlns:a16="http://schemas.microsoft.com/office/drawing/2014/main" val="4196262787"/>
                    </a:ext>
                  </a:extLst>
                </a:gridCol>
                <a:gridCol w="2155205">
                  <a:extLst>
                    <a:ext uri="{9D8B030D-6E8A-4147-A177-3AD203B41FA5}">
                      <a16:colId xmlns:a16="http://schemas.microsoft.com/office/drawing/2014/main" val="2470642097"/>
                    </a:ext>
                  </a:extLst>
                </a:gridCol>
                <a:gridCol w="2155205">
                  <a:extLst>
                    <a:ext uri="{9D8B030D-6E8A-4147-A177-3AD203B41FA5}">
                      <a16:colId xmlns:a16="http://schemas.microsoft.com/office/drawing/2014/main" val="1167949479"/>
                    </a:ext>
                  </a:extLst>
                </a:gridCol>
                <a:gridCol w="2155205">
                  <a:extLst>
                    <a:ext uri="{9D8B030D-6E8A-4147-A177-3AD203B41FA5}">
                      <a16:colId xmlns:a16="http://schemas.microsoft.com/office/drawing/2014/main" val="2599011623"/>
                    </a:ext>
                  </a:extLst>
                </a:gridCol>
              </a:tblGrid>
              <a:tr h="61606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郑寅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韦宇恒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林传皓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高瑞泽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吕胜炜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30625"/>
                  </a:ext>
                </a:extLst>
              </a:tr>
              <a:tr h="4199005">
                <a:tc>
                  <a:txBody>
                    <a:bodyPr/>
                    <a:lstStyle/>
                    <a:p>
                      <a:pPr algn="ctr"/>
                      <a:endParaRPr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185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79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项目初步规划 </a:t>
            </a:r>
            <a:r>
              <a:rPr lang="en-US" altLang="zh-CN" sz="2800" b="1" dirty="0">
                <a:solidFill>
                  <a:schemeClr val="accent2"/>
                </a:solidFill>
              </a:rPr>
              <a:t>&amp;&amp; </a:t>
            </a:r>
            <a:r>
              <a:rPr lang="zh-CN" altLang="en-US" sz="2800" b="1" dirty="0">
                <a:solidFill>
                  <a:schemeClr val="accent2"/>
                </a:solidFill>
              </a:rPr>
              <a:t>设想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需要解决的问题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主要框架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Demo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项目初步规划 </a:t>
            </a:r>
            <a:r>
              <a:rPr lang="en-US" altLang="zh-CN" dirty="0"/>
              <a:t>&amp;&amp; </a:t>
            </a:r>
            <a:r>
              <a:rPr lang="zh-CN" altLang="en-US" dirty="0"/>
              <a:t>设想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>
            <a:extLst>
              <a:ext uri="{FF2B5EF4-FFF2-40B4-BE49-F238E27FC236}">
                <a16:creationId xmlns:a16="http://schemas.microsoft.com/office/drawing/2014/main" id="{A4A7B038-606C-444C-A9A9-CEDB73FD15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灵感来源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66428" y="2206229"/>
            <a:ext cx="8689465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中期课题的继承：麻将小助手的升级与优化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流行技术的应用：人工智能的应用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竞技游戏的需要：科学一定能战胜魔法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A15C42-8B53-449A-A911-2686C82E9037}"/>
              </a:ext>
            </a:extLst>
          </p:cNvPr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初步设想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4932-8329-4222-B054-D6EC7036375E}"/>
              </a:ext>
            </a:extLst>
          </p:cNvPr>
          <p:cNvSpPr txBox="1"/>
          <p:nvPr/>
        </p:nvSpPr>
        <p:spPr>
          <a:xfrm>
            <a:off x="1725143" y="2235200"/>
            <a:ext cx="3894607" cy="300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想法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通过麻将算法逻辑实现基本合理的摸切，和牌，弃和操作的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；使用自己编写的麻将服务器，实现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pve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和简单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界面展示。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800403-78E5-457E-995C-6E55E2040E71}"/>
              </a:ext>
            </a:extLst>
          </p:cNvPr>
          <p:cNvSpPr txBox="1"/>
          <p:nvPr/>
        </p:nvSpPr>
        <p:spPr>
          <a:xfrm>
            <a:off x="6762821" y="2235200"/>
            <a:ext cx="3894607" cy="300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想法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通过大量数据集的训练，实现一个可以预测对手听牌的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，连接到雀魂或者天凤的在线服务器，进行真实对战，实时显示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界面。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1FE447-1135-43CF-B090-5E3386D7438C}"/>
              </a:ext>
            </a:extLst>
          </p:cNvPr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7525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需要解决的问题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>
            <a:extLst>
              <a:ext uri="{FF2B5EF4-FFF2-40B4-BE49-F238E27FC236}">
                <a16:creationId xmlns:a16="http://schemas.microsoft.com/office/drawing/2014/main" id="{A4A7B038-606C-444C-A9A9-CEDB73FD15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199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原始数据集的采集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E77641-E67A-4F07-A60A-A740245D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74424"/>
            <a:ext cx="9448800" cy="523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195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3932</TotalTime>
  <Words>316</Words>
  <Application>Microsoft Office PowerPoint</Application>
  <PresentationFormat>宽屏</PresentationFormat>
  <Paragraphs>54</Paragraphs>
  <Slides>17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微软雅黑</vt:lpstr>
      <vt:lpstr>Arial</vt:lpstr>
      <vt:lpstr>Office 主题​​</vt:lpstr>
      <vt:lpstr>Visio</vt:lpstr>
      <vt:lpstr>麻将AI &amp;&amp; 麻将助手</vt:lpstr>
      <vt:lpstr>小组成员 &amp;&amp; 小组分工 </vt:lpstr>
      <vt:lpstr>PowerPoint 演示文稿</vt:lpstr>
      <vt:lpstr>PowerPoint 演示文稿</vt:lpstr>
      <vt:lpstr>项目初步规划 &amp;&amp; 设想</vt:lpstr>
      <vt:lpstr>PowerPoint 演示文稿</vt:lpstr>
      <vt:lpstr>PowerPoint 演示文稿</vt:lpstr>
      <vt:lpstr>需要解决的问题</vt:lpstr>
      <vt:lpstr>PowerPoint 演示文稿</vt:lpstr>
      <vt:lpstr>PowerPoint 演示文稿</vt:lpstr>
      <vt:lpstr>PowerPoint 演示文稿</vt:lpstr>
      <vt:lpstr>主要框架</vt:lpstr>
      <vt:lpstr>PowerPoint 演示文稿</vt:lpstr>
      <vt:lpstr>PowerPoint 演示文稿</vt:lpstr>
      <vt:lpstr>Demo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光 之帝皇侠</cp:lastModifiedBy>
  <cp:revision>111</cp:revision>
  <dcterms:created xsi:type="dcterms:W3CDTF">2019-01-23T14:14:04Z</dcterms:created>
  <dcterms:modified xsi:type="dcterms:W3CDTF">2019-06-11T03:04:31Z</dcterms:modified>
</cp:coreProperties>
</file>